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DCE9B-7B9D-4B6D-8469-D2D8EFD32D1A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941A9-DD77-490A-85F4-CE56A371D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95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Добрый день, уважаемая аудитория! Сегодня тема нашей с вами встречи: «Профилактика онкологических заболеваний».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72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какие же еще симптомы могут нас насторожить в отношении ОЗ: проговорить слайд.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09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проговорить.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59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тема нашей встречи не случайна: здесь и актуальность проблемы и еще у нас с вами 4 февраля отмечается Всемирный день борьбы с ОЗ! Наш ЦМП выпустил анкету, вы прямо сейчас можете проявить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онконастороженность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ответить на несколько вопросов. Эта анкета для вас, уважаемая аудитория, её не нужно нести к врачу, отдавать мне либо еще кому то, это стимул к действию для вас самих!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69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Цитата.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67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начала разберемся, что же такое онкологические заболевания? Это группа заболеваний, обширная и разнородная, затрагивает все органы и системы.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Онкос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 переводе с греческого – тяжесть, груз, т. е. что-то лишнее, не нужное. ОЗ – это патологические процессы, сопровождающиеся образованием опухолей доброкачественного или злокачественного характера. Важно помнить, что далеко не все ОЗ приводят к смерти. Мы все знаем, что в организме человека регулярно образуются раковые клетки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микроопухоли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которые гибнут и рассасываются благодаря  иммунитету. Давайте сейчас поговорим о том, каковы же причины возникновения ОЗ? Спросить аудиторию о причинах. А дело вот в чем: это заболевание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полиэтиологичным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характером (т. е. одной причины возникновения ОЗ не существует!) А поскольку причин много, то мы с вами будем вести речь о факторах риска, т. е. тех факторах, которые могут увеличить риск возникновения ОЗ! 1) образ жизни: курение, злоупотребление алкоголем, неправильный режим труда и отдыха, нарушения сна, питание, малоподвижный образ жизни, отсутствие физической нагрузки, стрессы, переохлаждение, инсоляция, перенесенные инфекции (грипп). 2) экологическая обстановка (проживание в загрязненных районах), мы знаем что заболеваемость ОЗ в некоторых местах с химическим производством, заводами, шахтами в разы выше чем в экологически благоприятных районах. 3) возраст: здесь зависимость прямая: чем старше возраст, тем выше вероятность ОЗ. При воздействии всех перечисленных факторов иммунитет ослабевает и не справляется, развивается опухоль.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26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Позвольте, уважаемая аудитория, привести вам несколько неприятных фактов: 2е место в структуре заболеваний, приводящих к смертности населения (напомню 1е место занимают БСК, 3е внешние причины). В последние годы отмечается рост заболеваемости ОЗ, ежегодно отмечается прирост заболеваемости на 3-5%, очень важно, что заболевания продолжают выявляться на поздних стадиях, велик % запущенных случаев. 3% - это лица очень молодого, трудоспособного возраста (не достигшие 30 лет). Проговорить структуру у мужчин и женщин.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203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 я вас познакомлю с новым термином: ОНКОНАСТОРОЖЕННОСТЬ. Что же это такое? С одной стороны, это медицинский термин, который позволяет врачу любой специальности заподозрить ОЗ и направить на дополнительное обследование. Но, в последнее время, этот термин стали употреблять гораздо шире, о нём говорят в любой, даже не медицинской аудитории, любом обществе, любом коллективе. А всё почему? Всё потому, что сейчас всё больше внимания принято уделять вопросам медицинской профилактики. Кто же позаботится о нашем с вами здоровье если не мы сами. ОНКОНАСТОРОЖЕННОСТЬ для пациента, человека, нас с вами – это прежде всего: знание симптомов, знание предраковых заболеваний, знание групп риска. В группу риска входят, прежде всего, это люди, у которых кровные родственники страдали от ОЗ.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96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же нам с вами нужно делать? И как уберечься от ОЗ? Основная профилактическая мера – это конечно раннее выявление заболевания, а для этого нам необходимо периодическое обследование (когда ничего не болит, когда появляются признаки – проговорить картинку.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596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проговорить слайд: что мы делаем когда ничего не болит.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24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проговорить слайд: что мы делаем когда случилось изменение общего самочувствия, на какие изменения стоит обратить внимание.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369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проговорить слайд: что мы делаем, когда случилось изменение вида и формы, т. е. что-то появилось, выросло там, где этого раньше не было.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941A9-DD77-490A-85F4-CE56A371D24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68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4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2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9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7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04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0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7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0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2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E8A43-E99C-4A9A-A1FB-90B4BA30615C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C391-55C4-402F-BDAA-134B85D9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63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 descr="Пут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ru-RU" altLang="ru-RU" smtClean="0">
                <a:solidFill>
                  <a:srgbClr val="898989"/>
                </a:solidFill>
              </a:rPr>
              <a:t> </a:t>
            </a:r>
            <a:fld id="{F4873C9E-A4FE-4FC1-8D2C-2FB9EEC67BDC}" type="slidenum">
              <a:rPr lang="ru-RU" altLang="ru-RU" b="1" smtClean="0">
                <a:solidFill>
                  <a:srgbClr val="898989"/>
                </a:solidFill>
              </a:rPr>
              <a:pPr/>
              <a:t>1</a:t>
            </a:fld>
            <a:endParaRPr lang="ru-RU" altLang="ru-RU" b="1" smtClean="0">
              <a:solidFill>
                <a:srgbClr val="898989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619672" y="5661025"/>
            <a:ext cx="5760640" cy="86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А.Н. Жигулев, заместитель главного врача ГБУЗ ПК «ПКОД»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WordArt 6"/>
          <p:cNvSpPr>
            <a:spLocks noChangeArrowheads="1" noChangeShapeType="1" noTextEdit="1"/>
          </p:cNvSpPr>
          <p:nvPr/>
        </p:nvSpPr>
        <p:spPr bwMode="auto">
          <a:xfrm>
            <a:off x="1414097" y="2174875"/>
            <a:ext cx="6627934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0" y="801689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40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РАННЯЯ ДИАГНОСТИКА ОНКОЛОГИЧЕСКИХ ЗАБОЛЕВАНИЙ</a:t>
            </a:r>
            <a:endParaRPr lang="ru-RU" altLang="ru-RU" sz="4000" b="1">
              <a:solidFill>
                <a:srgbClr val="CC3300"/>
              </a:solidFill>
            </a:endParaRPr>
          </a:p>
          <a:p>
            <a:pPr algn="ctr">
              <a:spcBef>
                <a:spcPct val="50000"/>
              </a:spcBef>
            </a:pPr>
            <a:endParaRPr lang="ru-RU" altLang="ru-RU" sz="4000" b="1">
              <a:solidFill>
                <a:srgbClr val="CC33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altLang="ru-RU" sz="40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Коротким путем от первого симптома до установленного диагноза</a:t>
            </a:r>
          </a:p>
        </p:txBody>
      </p:sp>
    </p:spTree>
    <p:extLst>
      <p:ext uri="{BB962C8B-B14F-4D97-AF65-F5344CB8AC3E}">
        <p14:creationId xmlns:p14="http://schemas.microsoft.com/office/powerpoint/2010/main" val="3118663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 txBox="1">
            <a:spLocks noGrp="1"/>
          </p:cNvSpPr>
          <p:nvPr/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200">
                <a:solidFill>
                  <a:srgbClr val="898989"/>
                </a:solidFill>
              </a:rPr>
              <a:t> </a:t>
            </a:r>
            <a:fld id="{231EA4F4-6975-4F26-93D1-19BDFD28583B}" type="slidenum">
              <a:rPr lang="ru-RU" altLang="ru-RU" sz="1200" b="1">
                <a:solidFill>
                  <a:srgbClr val="898989"/>
                </a:solidFill>
              </a:rPr>
              <a:pPr algn="r" eaLnBrk="1" hangingPunct="1"/>
              <a:t>10</a:t>
            </a:fld>
            <a:endParaRPr lang="ru-RU" altLang="ru-RU" sz="1200" b="1">
              <a:solidFill>
                <a:srgbClr val="898989"/>
              </a:solidFill>
            </a:endParaRPr>
          </a:p>
        </p:txBody>
      </p:sp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1414097" y="2174875"/>
            <a:ext cx="6627934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0" y="568325"/>
            <a:ext cx="860327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Симптоматика</a:t>
            </a:r>
            <a:endParaRPr lang="ru-RU" altLang="ru-RU" sz="3600" b="1">
              <a:solidFill>
                <a:srgbClr val="E46C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354623" y="1389063"/>
            <a:ext cx="411919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Длительная изжога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Дисфагия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Рвота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Дискомфорт в желудке или боль после приёма пищи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Чувство заполненности и вздутие живота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Кишечные расстройства (запоры, поносы, чередование запоров с поносами, урчание и вздутие живота)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Учащенное мочеиспускание, частые ночные мочеиспускания, вялая струя мочи, мочеиспускание малыми порциями, чувство неполного опорожнения мочевого пузыря, боль при мочеиспускании, появление крови в моче </a:t>
            </a:r>
          </a:p>
        </p:txBody>
      </p:sp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4866543" y="2092325"/>
            <a:ext cx="4119196" cy="37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Изменение формы молочных желез.</a:t>
            </a:r>
          </a:p>
          <a:p>
            <a:pPr>
              <a:buFont typeface="Wingdings" pitchFamily="2" charset="2"/>
              <a:buChar char="Ø"/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Наличие опухолевидного образования в молочной железе.</a:t>
            </a:r>
          </a:p>
          <a:p>
            <a:pPr>
              <a:buFont typeface="Wingdings" pitchFamily="2" charset="2"/>
              <a:buChar char="Ø"/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Отек молочной железы</a:t>
            </a:r>
          </a:p>
          <a:p>
            <a:pPr>
              <a:buFont typeface="Wingdings" pitchFamily="2" charset="2"/>
              <a:buChar char="Ø"/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Периодические выделения из соска.</a:t>
            </a:r>
          </a:p>
          <a:p>
            <a:pPr>
              <a:buFont typeface="Wingdings" pitchFamily="2" charset="2"/>
              <a:buChar char="Ø"/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Изменение формы соска, в том числе втяжение.</a:t>
            </a:r>
          </a:p>
          <a:p>
            <a:pPr>
              <a:buFont typeface="Wingdings" pitchFamily="2" charset="2"/>
              <a:buChar char="Ø"/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Изменение кожного покрова молочной железы («лимонная корочка») </a:t>
            </a:r>
          </a:p>
          <a:p>
            <a:pPr>
              <a:buFont typeface="Wingdings" pitchFamily="2" charset="2"/>
              <a:buChar char="Ø"/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10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40020" y="312738"/>
            <a:ext cx="787351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Мероприятия, направленные на раннюю диагностику онкологических заболеваний</a:t>
            </a:r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3006969" y="1465263"/>
            <a:ext cx="3295650" cy="291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Диспансеризация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428143" y="3444875"/>
            <a:ext cx="1849315" cy="16906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Флюорография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4904643" y="3409950"/>
            <a:ext cx="1849315" cy="16906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Маммография</a:t>
            </a:r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5332536" y="1266825"/>
            <a:ext cx="1849315" cy="16906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Эндоскопия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1956290" y="1306514"/>
            <a:ext cx="1849315" cy="16906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Лабораторная </a:t>
            </a:r>
          </a:p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234462" y="3035300"/>
            <a:ext cx="1849315" cy="1690688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Профилактические </a:t>
            </a:r>
          </a:p>
          <a:p>
            <a:pPr algn="ctr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осмотры</a:t>
            </a: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7114443" y="2909889"/>
            <a:ext cx="1849315" cy="1690687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Периодические</a:t>
            </a:r>
          </a:p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медицинские</a:t>
            </a:r>
          </a:p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осмотры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468566" y="4546601"/>
            <a:ext cx="2543908" cy="2028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>
                <a:latin typeface="Times New Roman" pitchFamily="18" charset="0"/>
                <a:cs typeface="Times New Roman" pitchFamily="18" charset="0"/>
              </a:rPr>
              <a:t>Активное обращение</a:t>
            </a:r>
          </a:p>
        </p:txBody>
      </p:sp>
    </p:spTree>
    <p:extLst>
      <p:ext uri="{BB962C8B-B14F-4D97-AF65-F5344CB8AC3E}">
        <p14:creationId xmlns:p14="http://schemas.microsoft.com/office/powerpoint/2010/main" val="26772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0020" y="3152776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РАННЯЯ ДИАГНОСТИКА – ПУТЬ К УСПЕШНОМУ ИЗЛЕЧЕНИЮ</a:t>
            </a:r>
            <a:endParaRPr lang="ru-RU" sz="2400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Текст 3"/>
          <p:cNvSpPr>
            <a:spLocks noGrp="1"/>
          </p:cNvSpPr>
          <p:nvPr>
            <p:ph type="body" idx="1"/>
          </p:nvPr>
        </p:nvSpPr>
        <p:spPr>
          <a:xfrm>
            <a:off x="740020" y="1350964"/>
            <a:ext cx="7772400" cy="1500187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4 ФЕВРАЛЯ – ВСЕМИРНЫЙ ДЕНЬ БОРЬБЫ С ОНКОЛОГИЧЕСКИМИ ЗАБОЛЕВАНИЯМИ</a:t>
            </a:r>
          </a:p>
        </p:txBody>
      </p:sp>
      <p:sp>
        <p:nvSpPr>
          <p:cNvPr id="2355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ru-RU" altLang="ru-RU" smtClean="0">
                <a:solidFill>
                  <a:srgbClr val="898989"/>
                </a:solidFill>
              </a:rPr>
              <a:t> </a:t>
            </a:r>
            <a:fld id="{185E8552-0F52-4543-8A80-46DFE2D6D01E}" type="slidenum">
              <a:rPr lang="ru-RU" altLang="ru-RU" b="1" smtClean="0">
                <a:solidFill>
                  <a:srgbClr val="898989"/>
                </a:solidFill>
              </a:rPr>
              <a:pPr/>
              <a:t>12</a:t>
            </a:fld>
            <a:endParaRPr lang="ru-RU" altLang="ru-RU" b="1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963"/>
            <a:ext cx="9144000" cy="706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615461" y="695325"/>
            <a:ext cx="8043497" cy="850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Предотвратим недуг вместе</a:t>
            </a:r>
          </a:p>
        </p:txBody>
      </p:sp>
    </p:spTree>
    <p:extLst>
      <p:ext uri="{BB962C8B-B14F-4D97-AF65-F5344CB8AC3E}">
        <p14:creationId xmlns:p14="http://schemas.microsoft.com/office/powerpoint/2010/main" val="2615814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1"/>
          <p:cNvSpPr txBox="1">
            <a:spLocks noGrp="1"/>
          </p:cNvSpPr>
          <p:nvPr/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200">
                <a:solidFill>
                  <a:srgbClr val="898989"/>
                </a:solidFill>
              </a:rPr>
              <a:t> </a:t>
            </a:r>
            <a:fld id="{7371DCF2-76BF-494F-923E-AE8B7C84BBAB}" type="slidenum">
              <a:rPr lang="ru-RU" altLang="ru-RU" sz="1200" b="1">
                <a:solidFill>
                  <a:srgbClr val="898989"/>
                </a:solidFill>
              </a:rPr>
              <a:pPr algn="r" eaLnBrk="1" hangingPunct="1"/>
              <a:t>2</a:t>
            </a:fld>
            <a:endParaRPr lang="ru-RU" altLang="ru-RU" sz="1200" b="1">
              <a:solidFill>
                <a:srgbClr val="898989"/>
              </a:solidFill>
            </a:endParaRPr>
          </a:p>
        </p:txBody>
      </p:sp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1414097" y="2174875"/>
            <a:ext cx="6627934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263769" y="755650"/>
            <a:ext cx="860327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ТЯЖЕЛУЮ БОЛЕЗНЬ В НАЧАЛЕ ЛЕГЧЕ ВЫЛЕЧИТЬ, НО ТРУДНО РАСПОЗНАТЬ.</a:t>
            </a:r>
          </a:p>
          <a:p>
            <a:pPr algn="ctr" eaLnBrk="1" hangingPunct="1"/>
            <a:endParaRPr lang="ru-RU" altLang="ru-RU" sz="36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КОГДА ЖЕ ОНА УСИЛИВАЕТСЯ, ЕЕ ЛЕГЧЕ РАСПОЗНАТЬ, НО УЖЕ ТРУДНЕЕ ВЫЛЕЧИТЬ</a:t>
            </a:r>
          </a:p>
          <a:p>
            <a:pPr algn="ctr" eaLnBrk="1" hangingPunct="1"/>
            <a:endParaRPr lang="ru-RU" altLang="ru-RU" sz="3600" b="1">
              <a:solidFill>
                <a:schemeClr val="tx2"/>
              </a:solidFill>
              <a:latin typeface="Century Gothic" pitchFamily="34" charset="0"/>
            </a:endParaRPr>
          </a:p>
          <a:p>
            <a:pPr algn="ctr" eaLnBrk="1" hangingPunct="1"/>
            <a:endParaRPr lang="ru-RU" altLang="ru-RU" sz="3600" b="1">
              <a:solidFill>
                <a:srgbClr val="E46C0A"/>
              </a:solidFill>
              <a:latin typeface="Century Gothic" pitchFamily="34" charset="0"/>
            </a:endParaRPr>
          </a:p>
          <a:p>
            <a:pPr algn="r" eaLnBrk="1" hangingPunct="1"/>
            <a:r>
              <a:rPr lang="ru-RU" altLang="ru-RU" sz="3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Никколо Макиавелли</a:t>
            </a:r>
          </a:p>
        </p:txBody>
      </p:sp>
    </p:spTree>
    <p:extLst>
      <p:ext uri="{BB962C8B-B14F-4D97-AF65-F5344CB8AC3E}">
        <p14:creationId xmlns:p14="http://schemas.microsoft.com/office/powerpoint/2010/main" val="591255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001964"/>
            <a:ext cx="7772400" cy="1362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ФАКТОРЫ РИСКА:</a:t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ЖИЗНИ (вредные привычки, питание, гиподинамия)</a:t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Экологическая обстановка</a:t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Возраст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Текст 3"/>
          <p:cNvSpPr>
            <a:spLocks noGrp="1"/>
          </p:cNvSpPr>
          <p:nvPr>
            <p:ph type="body" idx="1"/>
          </p:nvPr>
        </p:nvSpPr>
        <p:spPr>
          <a:xfrm>
            <a:off x="669681" y="1209675"/>
            <a:ext cx="7772400" cy="1500188"/>
          </a:xfrm>
        </p:spPr>
        <p:txBody>
          <a:bodyPr/>
          <a:lstStyle/>
          <a:p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ONKOS</a:t>
            </a:r>
            <a:r>
              <a:rPr lang="ru-RU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(от греч.) – ТЯЖЕСТЬ, ГРУЗ</a:t>
            </a:r>
          </a:p>
          <a:p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 – патологические процессы, сопровождающиеся образованием опухолей доброкачественного или злокачественного характера.</a:t>
            </a:r>
          </a:p>
          <a:p>
            <a:endParaRPr lang="ru-RU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ru-RU" altLang="ru-RU" smtClean="0">
                <a:solidFill>
                  <a:srgbClr val="898989"/>
                </a:solidFill>
              </a:rPr>
              <a:t> </a:t>
            </a:r>
            <a:fld id="{E74AB8F1-EEA6-4A31-9576-E10855B18AF4}" type="slidenum">
              <a:rPr lang="ru-RU" altLang="ru-RU" b="1" smtClean="0">
                <a:solidFill>
                  <a:srgbClr val="898989"/>
                </a:solidFill>
              </a:rPr>
              <a:pPr/>
              <a:t>3</a:t>
            </a:fld>
            <a:endParaRPr lang="ru-RU" altLang="ru-RU" b="1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НЕСКОЛЬКО ФАКТОВ</a:t>
            </a:r>
          </a:p>
        </p:txBody>
      </p:sp>
      <p:sp>
        <p:nvSpPr>
          <p:cNvPr id="15363" name="Текст 5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81500" cy="4525963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ЗАНИМАЮТ 2 МЕСТО В СТРУКТУРЕ ЗАБОЛЕВАНИЙ, ПРИВОДЯЩИХ К СМЕРТНОСТИ НАСЕЛЕНИЯ!</a:t>
            </a:r>
          </a:p>
          <a:p>
            <a:endParaRPr lang="ru-RU" sz="20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РОСТ ЗАБОЛЕВАЕМОСТИ  ОНКОЛОГИЧЕСКИМИ ЗАБОЛЕВАНИЯМИ!</a:t>
            </a:r>
          </a:p>
          <a:p>
            <a:endParaRPr lang="ru-RU" sz="20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3% - ЛИЦА, НЕ ДОСТИГШИЕ 30 ЛЕТ!</a:t>
            </a:r>
          </a:p>
        </p:txBody>
      </p:sp>
      <p:sp>
        <p:nvSpPr>
          <p:cNvPr id="15364" name="Объект 7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3815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У МУЖЧИН: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м. – легкие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м. – ЖКТ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м. - кожа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 м. – предстательная железа</a:t>
            </a:r>
          </a:p>
          <a:p>
            <a:pPr marL="0" indent="0">
              <a:buFont typeface="Arial" charset="0"/>
              <a:buNone/>
            </a:pPr>
            <a:endParaRPr lang="ru-RU" sz="20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У ЖЕНЩИН: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м. – молочная железа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м. – репродуктивная система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м. – кожа</a:t>
            </a:r>
          </a:p>
          <a:p>
            <a:pPr marL="0" indent="0">
              <a:buFont typeface="Arial" charset="0"/>
              <a:buNone/>
            </a:pPr>
            <a:endParaRPr lang="ru-RU" sz="20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ru-RU" altLang="ru-RU" smtClean="0">
                <a:solidFill>
                  <a:srgbClr val="898989"/>
                </a:solidFill>
              </a:rPr>
              <a:t> </a:t>
            </a:r>
            <a:fld id="{2231BDF2-78BE-4EF5-8B5B-3228833E21CE}" type="slidenum">
              <a:rPr lang="ru-RU" altLang="ru-RU" b="1" smtClean="0">
                <a:solidFill>
                  <a:srgbClr val="898989"/>
                </a:solidFill>
              </a:rPr>
              <a:pPr/>
              <a:t>4</a:t>
            </a:fld>
            <a:endParaRPr lang="ru-RU" altLang="ru-RU" b="1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304" y="329406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ПУТАТЬ с ПОВЫШЕННОЙ МНИТЕЛЬНОСТЬЮ!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>
          <a:xfrm>
            <a:off x="757604" y="1190625"/>
            <a:ext cx="7772400" cy="1500188"/>
          </a:xfrm>
        </p:spPr>
        <p:txBody>
          <a:bodyPr/>
          <a:lstStyle/>
          <a:p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ОНКОНАСТОРОЖЕННОСТЬ – для врача </a:t>
            </a:r>
          </a:p>
          <a:p>
            <a:endParaRPr lang="ru-RU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ОНКОНАСТОРОЖЕННОСТЬ – для населения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ru-RU" altLang="ru-RU" smtClean="0">
                <a:solidFill>
                  <a:srgbClr val="898989"/>
                </a:solidFill>
              </a:rPr>
              <a:t> </a:t>
            </a:r>
            <a:fld id="{CC3D703A-1E61-4561-BCBA-DE8C3A1EA92E}" type="slidenum">
              <a:rPr lang="ru-RU" altLang="ru-RU" b="1" smtClean="0">
                <a:solidFill>
                  <a:srgbClr val="898989"/>
                </a:solidFill>
              </a:rPr>
              <a:pPr/>
              <a:t>5</a:t>
            </a:fld>
            <a:endParaRPr lang="ru-RU" altLang="ru-RU" b="1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92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 txBox="1">
            <a:spLocks noGrp="1"/>
          </p:cNvSpPr>
          <p:nvPr/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200">
                <a:solidFill>
                  <a:srgbClr val="898989"/>
                </a:solidFill>
              </a:rPr>
              <a:t> </a:t>
            </a:r>
            <a:fld id="{6E6E2259-763A-4692-BF86-224BE3023D2D}" type="slidenum">
              <a:rPr lang="ru-RU" altLang="ru-RU" sz="1200" b="1">
                <a:solidFill>
                  <a:srgbClr val="898989"/>
                </a:solidFill>
              </a:rPr>
              <a:pPr algn="r" eaLnBrk="1" hangingPunct="1"/>
              <a:t>6</a:t>
            </a:fld>
            <a:endParaRPr lang="ru-RU" altLang="ru-RU" sz="1200" b="1">
              <a:solidFill>
                <a:srgbClr val="898989"/>
              </a:solidFill>
            </a:endParaRPr>
          </a:p>
        </p:txBody>
      </p:sp>
      <p:sp>
        <p:nvSpPr>
          <p:cNvPr id="17411" name="WordArt 6"/>
          <p:cNvSpPr>
            <a:spLocks noChangeArrowheads="1" noChangeShapeType="1" noTextEdit="1"/>
          </p:cNvSpPr>
          <p:nvPr/>
        </p:nvSpPr>
        <p:spPr bwMode="auto">
          <a:xfrm>
            <a:off x="1414097" y="2174875"/>
            <a:ext cx="6627934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263769" y="755651"/>
            <a:ext cx="8603274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пути к ранней диагностике онкологических заболеваний</a:t>
            </a:r>
            <a:endParaRPr lang="ru-RU" altLang="ru-RU" sz="3600" b="1">
              <a:solidFill>
                <a:srgbClr val="E46C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3" name="Picture 6" descr="Распуть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877" y="2887664"/>
            <a:ext cx="4620358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232031" y="2517776"/>
            <a:ext cx="2879481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Изменение общего самочувствия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6561992" y="4046538"/>
            <a:ext cx="2299189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Изменение вида и формы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0" y="3795713"/>
            <a:ext cx="2603989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Активная забота </a:t>
            </a:r>
          </a:p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о здоровье</a:t>
            </a:r>
          </a:p>
        </p:txBody>
      </p:sp>
    </p:spTree>
    <p:extLst>
      <p:ext uri="{BB962C8B-B14F-4D97-AF65-F5344CB8AC3E}">
        <p14:creationId xmlns:p14="http://schemas.microsoft.com/office/powerpoint/2010/main" val="11619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1"/>
          <p:cNvSpPr txBox="1">
            <a:spLocks noGrp="1"/>
          </p:cNvSpPr>
          <p:nvPr/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200">
                <a:solidFill>
                  <a:srgbClr val="898989"/>
                </a:solidFill>
              </a:rPr>
              <a:t> </a:t>
            </a:r>
            <a:fld id="{2C5417CF-6E85-4B5C-A532-0883C51360BD}" type="slidenum">
              <a:rPr lang="ru-RU" altLang="ru-RU" sz="1200" b="1">
                <a:solidFill>
                  <a:srgbClr val="898989"/>
                </a:solidFill>
              </a:rPr>
              <a:pPr algn="r" eaLnBrk="1" hangingPunct="1"/>
              <a:t>7</a:t>
            </a:fld>
            <a:endParaRPr lang="ru-RU" altLang="ru-RU" sz="1200" b="1">
              <a:solidFill>
                <a:srgbClr val="898989"/>
              </a:solidFill>
            </a:endParaRPr>
          </a:p>
        </p:txBody>
      </p:sp>
      <p:sp>
        <p:nvSpPr>
          <p:cNvPr id="18435" name="WordArt 6"/>
          <p:cNvSpPr>
            <a:spLocks noChangeArrowheads="1" noChangeShapeType="1" noTextEdit="1"/>
          </p:cNvSpPr>
          <p:nvPr/>
        </p:nvSpPr>
        <p:spPr bwMode="auto">
          <a:xfrm>
            <a:off x="1414097" y="2174875"/>
            <a:ext cx="6627934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263769" y="755650"/>
            <a:ext cx="860327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Активная забота о здоровье</a:t>
            </a:r>
            <a:endParaRPr lang="ru-RU" altLang="ru-RU" sz="3600" b="1">
              <a:solidFill>
                <a:srgbClr val="E46C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659423" y="1503363"/>
            <a:ext cx="8012723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Граждане обязаны заботиться о сохранении своего здоровья.</a:t>
            </a:r>
          </a:p>
          <a:p>
            <a:pPr algn="r">
              <a:spcBef>
                <a:spcPct val="50000"/>
              </a:spcBef>
            </a:pPr>
            <a:r>
              <a:rPr lang="ru-RU" altLang="ru-RU" sz="16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ст. 27 Федерального Закона РФ от 21.11.2011 №323-ФЗ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54977" y="2655888"/>
            <a:ext cx="4196862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Диспансеризация</a:t>
            </a:r>
          </a:p>
          <a:p>
            <a:endParaRPr lang="ru-RU" alt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Профилактические осмотры</a:t>
            </a:r>
          </a:p>
          <a:p>
            <a:endParaRPr lang="ru-RU" alt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Периодические медицинские осмотры</a:t>
            </a:r>
          </a:p>
          <a:p>
            <a:endParaRPr lang="ru-RU" alt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Диспансерное наблюдение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5272454" y="2695575"/>
            <a:ext cx="38715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Консультирование специалистами</a:t>
            </a:r>
          </a:p>
          <a:p>
            <a:endParaRPr lang="ru-RU" alt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Лабораторная диагностика</a:t>
            </a:r>
          </a:p>
          <a:p>
            <a:endParaRPr lang="ru-RU" alt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Инструментальная</a:t>
            </a:r>
          </a:p>
          <a:p>
            <a:r>
              <a:rPr lang="ru-RU" altLang="ru-RU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</a:p>
          <a:p>
            <a:pPr>
              <a:spcBef>
                <a:spcPct val="50000"/>
              </a:spcBef>
            </a:pPr>
            <a:endParaRPr lang="ru-RU" altLang="ru-RU" sz="2400"/>
          </a:p>
        </p:txBody>
      </p:sp>
      <p:sp>
        <p:nvSpPr>
          <p:cNvPr id="18440" name="AutoShape 9"/>
          <p:cNvSpPr>
            <a:spLocks/>
          </p:cNvSpPr>
          <p:nvPr/>
        </p:nvSpPr>
        <p:spPr bwMode="auto">
          <a:xfrm>
            <a:off x="4382966" y="2843213"/>
            <a:ext cx="669680" cy="2781300"/>
          </a:xfrm>
          <a:prstGeom prst="rightBrace">
            <a:avLst>
              <a:gd name="adj1" fmla="val 319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48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 txBox="1">
            <a:spLocks noGrp="1"/>
          </p:cNvSpPr>
          <p:nvPr/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200">
                <a:solidFill>
                  <a:srgbClr val="898989"/>
                </a:solidFill>
              </a:rPr>
              <a:t> </a:t>
            </a:r>
            <a:fld id="{A28752AA-4FCB-4992-BEAF-C8AFD8685263}" type="slidenum">
              <a:rPr lang="ru-RU" altLang="ru-RU" sz="1200" b="1">
                <a:solidFill>
                  <a:srgbClr val="898989"/>
                </a:solidFill>
              </a:rPr>
              <a:pPr algn="r" eaLnBrk="1" hangingPunct="1"/>
              <a:t>8</a:t>
            </a:fld>
            <a:endParaRPr lang="ru-RU" altLang="ru-RU" sz="1200" b="1">
              <a:solidFill>
                <a:srgbClr val="898989"/>
              </a:solidFill>
            </a:endParaRPr>
          </a:p>
        </p:txBody>
      </p:sp>
      <p:sp>
        <p:nvSpPr>
          <p:cNvPr id="19459" name="WordArt 6"/>
          <p:cNvSpPr>
            <a:spLocks noChangeArrowheads="1" noChangeShapeType="1" noTextEdit="1"/>
          </p:cNvSpPr>
          <p:nvPr/>
        </p:nvSpPr>
        <p:spPr bwMode="auto">
          <a:xfrm>
            <a:off x="1414097" y="2174875"/>
            <a:ext cx="6627934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0" y="344488"/>
            <a:ext cx="860327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Изменение общего самочувствия</a:t>
            </a:r>
            <a:endParaRPr lang="ru-RU" altLang="ru-RU" sz="3600" b="1">
              <a:solidFill>
                <a:srgbClr val="E46C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12128" y="1454151"/>
            <a:ext cx="417488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Снижение массы тела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Потеря аппетита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Рецидивирующая лихорадка без признаков инфекции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Немотивированная слабость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Длительные боли в животе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Дисфагия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(нарушение прохождения пищи «застревание») 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4996961" y="1878014"/>
            <a:ext cx="3851031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Отвращение к мясу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Нарушение стула (запоры или диарея),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Примесь крови или слизи в кале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Длительный кашель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Кровохарканье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Осиплость голоса </a:t>
            </a:r>
          </a:p>
        </p:txBody>
      </p:sp>
    </p:spTree>
    <p:extLst>
      <p:ext uri="{BB962C8B-B14F-4D97-AF65-F5344CB8AC3E}">
        <p14:creationId xmlns:p14="http://schemas.microsoft.com/office/powerpoint/2010/main" val="1636474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 txBox="1">
            <a:spLocks noGrp="1"/>
          </p:cNvSpPr>
          <p:nvPr/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200">
                <a:solidFill>
                  <a:srgbClr val="898989"/>
                </a:solidFill>
              </a:rPr>
              <a:t> </a:t>
            </a:r>
            <a:fld id="{0F9B9C67-D5D5-48DF-8221-E02602C108D6}" type="slidenum">
              <a:rPr lang="ru-RU" altLang="ru-RU" sz="1200" b="1">
                <a:solidFill>
                  <a:srgbClr val="898989"/>
                </a:solidFill>
              </a:rPr>
              <a:pPr algn="r" eaLnBrk="1" hangingPunct="1"/>
              <a:t>9</a:t>
            </a:fld>
            <a:endParaRPr lang="ru-RU" altLang="ru-RU" sz="1200" b="1">
              <a:solidFill>
                <a:srgbClr val="898989"/>
              </a:solidFill>
            </a:endParaRPr>
          </a:p>
        </p:txBody>
      </p:sp>
      <p:sp>
        <p:nvSpPr>
          <p:cNvPr id="20483" name="WordArt 6"/>
          <p:cNvSpPr>
            <a:spLocks noChangeArrowheads="1" noChangeShapeType="1" noTextEdit="1"/>
          </p:cNvSpPr>
          <p:nvPr/>
        </p:nvSpPr>
        <p:spPr bwMode="auto">
          <a:xfrm>
            <a:off x="1414097" y="2174875"/>
            <a:ext cx="6627934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>
              <a:ln w="9525">
                <a:solidFill>
                  <a:srgbClr val="9933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Gothic"/>
            </a:endParaRPr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0" y="212725"/>
            <a:ext cx="8603274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Изменение вида и формы</a:t>
            </a:r>
            <a:endParaRPr lang="ru-RU" altLang="ru-RU" sz="3600" b="1">
              <a:solidFill>
                <a:srgbClr val="E46C0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5" name="Picture 14" descr="Яз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759" y="1246189"/>
            <a:ext cx="219368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5" descr="Молочная желез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890" y="1074739"/>
            <a:ext cx="2674326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6" descr="Мягкие ткан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1" y="4051301"/>
            <a:ext cx="1979734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7" descr="Невус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15" y="4233863"/>
            <a:ext cx="2058866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8" descr="Трещин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04" y="3813176"/>
            <a:ext cx="2501411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9" descr="Щитовидка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5" y="1214438"/>
            <a:ext cx="1699846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088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1154</Words>
  <Application>Microsoft Office PowerPoint</Application>
  <PresentationFormat>Экран (4:3)</PresentationFormat>
  <Paragraphs>140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ФАКТОРЫ РИСКА: 1. ОбРАЗ ЖИЗНИ (вредные привычки, питание, гиподинамия) 2. Экологическая обстановка 3. Возраст</vt:lpstr>
      <vt:lpstr>НЕСКОЛЬКО ФАКТОВ</vt:lpstr>
      <vt:lpstr>НЕ ПУТАТЬ с ПОВЫШЕННОЙ МНИТЕЛЬНОСТЬЮ!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РАННЯЯ ДИАГНОСТИКА – ПУТЬ К УСПЕШНОМУ ИЗЛЕЧЕНИЮ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2019-01-17T11:49:18Z</dcterms:created>
  <dcterms:modified xsi:type="dcterms:W3CDTF">2019-01-18T07:10:28Z</dcterms:modified>
</cp:coreProperties>
</file>